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1007" r:id="rId3"/>
    <p:sldId id="1000" r:id="rId4"/>
    <p:sldId id="1008" r:id="rId5"/>
    <p:sldId id="1003" r:id="rId6"/>
    <p:sldId id="1001" r:id="rId7"/>
    <p:sldId id="1004" r:id="rId8"/>
    <p:sldId id="1005" r:id="rId9"/>
    <p:sldId id="1006" r:id="rId10"/>
    <p:sldId id="994" r:id="rId11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80"/>
    <a:srgbClr val="333399"/>
    <a:srgbClr val="0033CC"/>
    <a:srgbClr val="FFCC00"/>
    <a:srgbClr val="FF0066"/>
    <a:srgbClr val="FF7C80"/>
    <a:srgbClr val="99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30" autoAdjust="0"/>
    <p:restoredTop sz="95540" autoAdjust="0"/>
  </p:normalViewPr>
  <p:slideViewPr>
    <p:cSldViewPr>
      <p:cViewPr varScale="1">
        <p:scale>
          <a:sx n="66" d="100"/>
          <a:sy n="66" d="100"/>
        </p:scale>
        <p:origin x="1696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96492"/>
    </p:cViewPr>
  </p:sorterViewPr>
  <p:notesViewPr>
    <p:cSldViewPr>
      <p:cViewPr varScale="1">
        <p:scale>
          <a:sx n="61" d="100"/>
          <a:sy n="61" d="100"/>
        </p:scale>
        <p:origin x="-3354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984" cy="498266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069" y="0"/>
            <a:ext cx="2945984" cy="498266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9959"/>
            <a:ext cx="2945984" cy="498266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069" y="9429959"/>
            <a:ext cx="2945984" cy="498266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23FA4A5E-B5C2-45EF-80E9-62778158D5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6106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81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7" rIns="93138" bIns="46567" numCol="1" anchor="t" anchorCtr="0" compatLnSpc="1">
            <a:prstTxWarp prst="textNoShape">
              <a:avLst/>
            </a:prstTxWarp>
          </a:bodyPr>
          <a:lstStyle>
            <a:lvl1pPr defTabSz="931513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7" y="1"/>
            <a:ext cx="294481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7" rIns="93138" bIns="46567" numCol="1" anchor="t" anchorCtr="0" compatLnSpc="1">
            <a:prstTxWarp prst="textNoShape">
              <a:avLst/>
            </a:prstTxWarp>
          </a:bodyPr>
          <a:lstStyle>
            <a:lvl1pPr algn="r" defTabSz="931513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5935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714043"/>
            <a:ext cx="5438775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7" rIns="93138" bIns="46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2846"/>
            <a:ext cx="2944813" cy="49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7" rIns="93138" bIns="46567" numCol="1" anchor="b" anchorCtr="0" compatLnSpc="1">
            <a:prstTxWarp prst="textNoShape">
              <a:avLst/>
            </a:prstTxWarp>
          </a:bodyPr>
          <a:lstStyle>
            <a:lvl1pPr defTabSz="931513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7" y="9432846"/>
            <a:ext cx="2944813" cy="49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7" rIns="93138" bIns="46567" numCol="1" anchor="b" anchorCtr="0" compatLnSpc="1">
            <a:prstTxWarp prst="textNoShape">
              <a:avLst/>
            </a:prstTxWarp>
          </a:bodyPr>
          <a:lstStyle>
            <a:lvl1pPr algn="r" defTabSz="928566" eaLnBrk="1" hangingPunct="1">
              <a:defRPr sz="1200">
                <a:ea typeface="MS PGothic" panose="020B0600070205080204" pitchFamily="34" charset="-128"/>
              </a:defRPr>
            </a:lvl1pPr>
          </a:lstStyle>
          <a:p>
            <a:fld id="{21BCFA57-9B14-4262-954A-93FC9A719F0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9177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0803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DAF517-168E-4F2F-A2A5-EC10DB3B5A5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4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48E31-B6D4-4083-96EA-14999DF6FAE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008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ED838A-5CBB-4CE4-A864-AFFD91866D9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04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8CF0A5-DC84-4696-AB60-8BA444FA852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948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56DED2-FBDF-4DCA-80A1-6C93853C038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11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EF25E2-B48B-4E9B-A13A-0514BC162B9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653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ABEB1E-0510-43C9-B78F-ED4FE31B62F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40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B5575B-FDE3-4E7E-9962-7F7529B203C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97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B7390E-4409-48A4-854D-B7AAA594F77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18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806AF2-B14D-400D-983E-ACD3399E4B0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4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402C37-3C23-4DCB-8B93-3C4A860914E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33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12E06-B3E3-44D1-ABE3-4DEB672564E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493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0875EC-7985-4D9E-B702-4A4574825A2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88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  <a:ea typeface="MS PGothic" panose="020B0600070205080204" pitchFamily="34" charset="-128"/>
              </a:defRPr>
            </a:lvl1pPr>
          </a:lstStyle>
          <a:p>
            <a:fld id="{7842E9E8-480A-4C54-B6E6-6EF2947D8C6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MS PGothic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9"/>
          <p:cNvSpPr>
            <a:spLocks noChangeArrowheads="1"/>
          </p:cNvSpPr>
          <p:nvPr/>
        </p:nvSpPr>
        <p:spPr bwMode="auto">
          <a:xfrm>
            <a:off x="323528" y="3356993"/>
            <a:ext cx="864096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sz="2000" b="1" dirty="0">
              <a:solidFill>
                <a:srgbClr val="008080"/>
              </a:solidFill>
              <a:ea typeface="MS PGothic" panose="020B0600070205080204" pitchFamily="34" charset="-128"/>
            </a:endParaRPr>
          </a:p>
          <a:p>
            <a:pPr algn="ctr" eaLnBrk="1" hangingPunct="1"/>
            <a:endParaRPr lang="ru-RU" sz="2000" b="1" dirty="0" smtClean="0">
              <a:solidFill>
                <a:srgbClr val="008080"/>
              </a:solidFill>
              <a:ea typeface="MS PGothic" panose="020B0600070205080204" pitchFamily="34" charset="-128"/>
            </a:endParaRPr>
          </a:p>
          <a:p>
            <a:pPr algn="ctr" eaLnBrk="1" hangingPunct="1"/>
            <a:endParaRPr lang="ru-RU" sz="2000" b="1" dirty="0">
              <a:solidFill>
                <a:srgbClr val="008080"/>
              </a:solidFill>
              <a:ea typeface="MS PGothic" panose="020B0600070205080204" pitchFamily="34" charset="-128"/>
            </a:endParaRPr>
          </a:p>
          <a:p>
            <a:pPr algn="ctr" eaLnBrk="1" hangingPunct="1"/>
            <a:endParaRPr lang="ru-RU" sz="2000" b="1" dirty="0" smtClean="0">
              <a:solidFill>
                <a:srgbClr val="008080"/>
              </a:solidFill>
              <a:ea typeface="MS PGothic" panose="020B0600070205080204" pitchFamily="34" charset="-128"/>
            </a:endParaRPr>
          </a:p>
          <a:p>
            <a:pPr algn="ctr" eaLnBrk="1" hangingPunct="1"/>
            <a:r>
              <a:rPr lang="ru-RU" sz="2000" b="1" dirty="0" smtClean="0">
                <a:solidFill>
                  <a:srgbClr val="008080"/>
                </a:solidFill>
                <a:ea typeface="MS PGothic" panose="020B0600070205080204" pitchFamily="34" charset="-128"/>
              </a:rPr>
              <a:t>Кострома, 2017 г</a:t>
            </a:r>
            <a:r>
              <a:rPr lang="ru-RU" sz="2000" b="1" dirty="0">
                <a:solidFill>
                  <a:srgbClr val="008080"/>
                </a:solidFill>
                <a:ea typeface="MS PGothic" panose="020B0600070205080204" pitchFamily="34" charset="-128"/>
              </a:rPr>
              <a:t>.</a:t>
            </a:r>
          </a:p>
          <a:p>
            <a:pPr lvl="0" algn="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600" b="1" i="1" dirty="0" smtClean="0">
              <a:solidFill>
                <a:srgbClr val="1D566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sz="1600" b="1" i="1" dirty="0" smtClean="0">
              <a:solidFill>
                <a:srgbClr val="1D566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600" b="1" i="1" dirty="0" smtClean="0">
                <a:solidFill>
                  <a:srgbClr val="1D56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Костромское </a:t>
            </a:r>
            <a:r>
              <a:rPr lang="ru-RU" sz="1600" b="1" i="1" dirty="0">
                <a:solidFill>
                  <a:srgbClr val="1D56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УФАС России</a:t>
            </a:r>
          </a:p>
          <a:p>
            <a:pPr lvl="0" algn="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600" b="1" i="1" dirty="0">
                <a:solidFill>
                  <a:srgbClr val="1D56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руководителя </a:t>
            </a:r>
            <a:endParaRPr lang="en-US" sz="1600" b="1" i="1" dirty="0" smtClean="0">
              <a:solidFill>
                <a:srgbClr val="1D566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600" b="1" i="1" dirty="0" smtClean="0">
                <a:solidFill>
                  <a:srgbClr val="1D56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Радаева </a:t>
            </a:r>
            <a:r>
              <a:rPr lang="ru-RU" sz="1600" b="1" i="1" dirty="0">
                <a:solidFill>
                  <a:srgbClr val="1D56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М.В.</a:t>
            </a:r>
          </a:p>
          <a:p>
            <a:pPr algn="r"/>
            <a:endParaRPr lang="ru-RU" sz="4800" dirty="0">
              <a:solidFill>
                <a:schemeClr val="accent2"/>
              </a:solidFill>
              <a:ea typeface="MS PGothic" panose="020B0600070205080204" pitchFamily="34" charset="-128"/>
            </a:endParaRPr>
          </a:p>
          <a:p>
            <a:pPr algn="r" eaLnBrk="1" hangingPunct="1"/>
            <a:endParaRPr lang="ru-RU" altLang="ru-RU" sz="4800" b="1" dirty="0">
              <a:solidFill>
                <a:srgbClr val="008080"/>
              </a:solidFill>
              <a:ea typeface="MS PGothic" panose="020B0600070205080204" pitchFamily="34" charset="-128"/>
            </a:endParaRPr>
          </a:p>
        </p:txBody>
      </p:sp>
      <p:sp>
        <p:nvSpPr>
          <p:cNvPr id="3075" name="Rectangle 26"/>
          <p:cNvSpPr>
            <a:spLocks noChangeArrowheads="1"/>
          </p:cNvSpPr>
          <p:nvPr/>
        </p:nvSpPr>
        <p:spPr bwMode="auto">
          <a:xfrm>
            <a:off x="1260475" y="1989138"/>
            <a:ext cx="78835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b="1">
                <a:solidFill>
                  <a:srgbClr val="008080"/>
                </a:solidFill>
                <a:ea typeface="MS PGothic" panose="020B0600070205080204" pitchFamily="34" charset="-128"/>
              </a:rPr>
              <a:t>ФЕДЕРАЛЬНАЯ АНТИМОНОПОЛЬНАЯ СЛУЖБА</a:t>
            </a:r>
            <a:endParaRPr lang="en-US" altLang="ru-RU" b="1">
              <a:solidFill>
                <a:srgbClr val="008080"/>
              </a:solidFill>
              <a:ea typeface="MS PGothic" panose="020B0600070205080204" pitchFamily="34" charset="-128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996952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Доклад по правоприменительной практике антимонопольного законодательства Костромского УФАС России по итогам работы за 3 квартал 2017 года.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990600" y="533400"/>
            <a:ext cx="7345363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sz="4200" b="1" dirty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algn="ctr" eaLnBrk="1" hangingPunct="1"/>
            <a:endParaRPr lang="ru-RU" sz="4200" b="1" dirty="0" smtClean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algn="ctr" eaLnBrk="1" hangingPunct="1"/>
            <a:endParaRPr lang="ru-RU" sz="4200" b="1" dirty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algn="ctr" eaLnBrk="1" hangingPunct="1"/>
            <a:endParaRPr lang="ru-RU" sz="4200" b="1" dirty="0" smtClean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algn="ctr" eaLnBrk="1" hangingPunct="1"/>
            <a:r>
              <a:rPr lang="ru-RU" sz="4200" b="1" dirty="0" smtClean="0">
                <a:solidFill>
                  <a:srgbClr val="333399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СПАСИБО </a:t>
            </a:r>
            <a:r>
              <a:rPr lang="ru-RU" sz="4200" b="1" dirty="0">
                <a:solidFill>
                  <a:srgbClr val="333399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ЗА ВНИМАНИЕ!</a:t>
            </a:r>
            <a:r>
              <a:rPr lang="en-US" sz="4200" b="1" dirty="0">
                <a:solidFill>
                  <a:srgbClr val="333399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/>
            </a:r>
            <a:br>
              <a:rPr lang="en-US" sz="4200" b="1" dirty="0">
                <a:solidFill>
                  <a:srgbClr val="333399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endParaRPr lang="ru-RU" sz="4200" b="1" dirty="0">
              <a:solidFill>
                <a:srgbClr val="333399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ctr" eaLnBrk="1" hangingPunct="1"/>
            <a:endParaRPr lang="ru-RU" sz="4200" b="1" dirty="0">
              <a:solidFill>
                <a:srgbClr val="333399"/>
              </a:solidFill>
              <a:ea typeface="MS PGothic" panose="020B0600070205080204" pitchFamily="34" charset="-128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02C37-3C23-4DCB-8B93-3C4A860914E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202034"/>
          </a:xfrm>
        </p:spPr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выявления и пресечения нарушений Закона о защите конкуренции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4785395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квартале 2017 г.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Костромском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УФАС России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рассмотрении находилось всего 15 антимонопольных дел, </a:t>
            </a: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рассмотрено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 антимонопольных дел, из них:</a:t>
            </a:r>
          </a:p>
          <a:p>
            <a:pPr marL="0" indent="0" algn="just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установленные признаки нарушения антимонопольного законодательства по 6 делам по разным составам нарушения Закона о защите конкуренции были связаны с порядком проведения торгов, нарушения установлены по 2 делам.</a:t>
            </a:r>
          </a:p>
          <a:p>
            <a:pPr marL="0" indent="0" algn="just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предупреждение о прекращении действий, которые содержат признаки нарушения антимонопольного законодательства, выдано органу местного самоуправления Костромской области, признаки нарушения также связаны с проведением торгов.</a:t>
            </a:r>
          </a:p>
          <a:p>
            <a:pPr marL="0" indent="0" algn="just">
              <a:buNone/>
            </a:pP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органов местного самоуправления рассмотрено 2 дела.</a:t>
            </a:r>
          </a:p>
          <a:p>
            <a:pPr algn="just"/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Доминирующий хозяйствующий субъект являлся ответчиком по 1 делу.</a:t>
            </a:r>
          </a:p>
          <a:p>
            <a:pPr algn="just"/>
            <a:endParaRPr lang="ru-RU" sz="1800" dirty="0" smtClean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F25E2-B48B-4E9B-A13A-0514BC162B9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503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32810" cy="814735"/>
          </a:xfrm>
        </p:spPr>
        <p:txBody>
          <a:bodyPr/>
          <a:lstStyle/>
          <a:p>
            <a:r>
              <a:rPr lang="ru-RU" sz="1400" b="1" dirty="0"/>
              <a:t>Практика выявления и пресечения нарушений Закона о защите конкуренции в виде злоупотребления хозяйствующих субъектов доминирующим положением на рынке (статья 10)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147248" cy="5145435"/>
          </a:xfrm>
        </p:spPr>
        <p:txBody>
          <a:bodyPr/>
          <a:lstStyle/>
          <a:p>
            <a:pPr marL="0" lvl="0" indent="0" algn="ctr">
              <a:spcBef>
                <a:spcPct val="0"/>
              </a:spcBef>
              <a:buNone/>
            </a:pPr>
            <a:endParaRPr lang="ru-RU" sz="1600" b="1" kern="1200" dirty="0" smtClean="0">
              <a:solidFill>
                <a:srgbClr val="008080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r>
              <a:rPr lang="ru-RU" sz="16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Костромское </a:t>
            </a:r>
            <a:r>
              <a:rPr lang="ru-RU" sz="1600" b="1" kern="1200" dirty="0">
                <a:solidFill>
                  <a:srgbClr val="00808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УФАС России</a:t>
            </a:r>
          </a:p>
          <a:p>
            <a:pPr marL="0" lvl="0" indent="0" algn="ctr">
              <a:spcBef>
                <a:spcPct val="0"/>
              </a:spcBef>
              <a:buNone/>
            </a:pPr>
            <a:r>
              <a:rPr lang="ru-RU" sz="1600" b="1" kern="1200" dirty="0">
                <a:solidFill>
                  <a:srgbClr val="00808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дело № </a:t>
            </a:r>
            <a:r>
              <a:rPr lang="ru-RU" sz="16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04-09/1332, принято решение о прекращении рассмотрения дела</a:t>
            </a:r>
          </a:p>
          <a:p>
            <a:pPr marL="0" lvl="0" indent="0" algn="ctr">
              <a:spcBef>
                <a:spcPct val="0"/>
              </a:spcBef>
              <a:buNone/>
            </a:pPr>
            <a:endParaRPr lang="ru-RU" sz="1500" b="1" kern="1200" dirty="0">
              <a:solidFill>
                <a:srgbClr val="008080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400" b="1" u="sng" kern="1200" dirty="0" smtClean="0">
                <a:solidFill>
                  <a:srgbClr val="00808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Квалификация</a:t>
            </a:r>
            <a:r>
              <a:rPr lang="ru-RU" sz="1400" b="1" kern="1200" dirty="0" smtClean="0"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– признаки нарушения части </a:t>
            </a:r>
            <a:r>
              <a:rPr lang="ru-RU" sz="1400" b="1" kern="1200" dirty="0"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 статьи </a:t>
            </a:r>
            <a:r>
              <a:rPr lang="ru-RU" sz="1400" b="1" kern="1200" dirty="0" smtClean="0"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10 </a:t>
            </a:r>
            <a:r>
              <a:rPr lang="ru-RU" sz="1400" b="1" kern="1200" dirty="0"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Закона о защите конкуренции.</a:t>
            </a: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400" b="1" u="sng" kern="1200" dirty="0">
                <a:solidFill>
                  <a:srgbClr val="00808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Ответчики:</a:t>
            </a:r>
            <a:r>
              <a:rPr lang="ru-RU" sz="1400" b="1" kern="1200" dirty="0">
                <a:solidFill>
                  <a:srgbClr val="00808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400" b="1" kern="12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публичное акционерное общество </a:t>
            </a:r>
            <a:r>
              <a:rPr lang="ru-RU" sz="1400" b="1" kern="1200" dirty="0">
                <a:solidFill>
                  <a:schemeClr val="accent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«Костромская сбытовая компания» </a:t>
            </a:r>
            <a:r>
              <a:rPr lang="ru-RU" sz="1400" b="1" kern="12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(ПАО «КСК»)</a:t>
            </a: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400" b="1" u="sng" kern="1200" dirty="0" smtClean="0">
                <a:solidFill>
                  <a:srgbClr val="00808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Существо </a:t>
            </a:r>
            <a:r>
              <a:rPr lang="ru-RU" sz="1400" b="1" u="sng" kern="1200" dirty="0">
                <a:solidFill>
                  <a:srgbClr val="00808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дела</a:t>
            </a:r>
            <a:r>
              <a:rPr lang="ru-RU" sz="1400" b="1" kern="1200" dirty="0">
                <a:solidFill>
                  <a:srgbClr val="00808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400" b="1" kern="1200" dirty="0"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– гарантирующий поставщик ПАО «КСК» занимает доминирующее положение на розничном рынке по купле-продаже (поставке) электрической энергии (мощности) конечному потребителю в административных границах Костромской области, </a:t>
            </a:r>
            <a:r>
              <a:rPr lang="ru-RU" sz="1400" b="1" kern="1200" dirty="0" smtClean="0"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в </a:t>
            </a:r>
            <a:r>
              <a:rPr lang="ru-RU" sz="1400" b="1" kern="1200" dirty="0"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рамках рассмотрения дела </a:t>
            </a:r>
            <a:r>
              <a:rPr lang="ru-RU" sz="1400" b="1" kern="1200" dirty="0" smtClean="0"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проверялась </a:t>
            </a:r>
            <a:r>
              <a:rPr lang="ru-RU" sz="1400" b="1" kern="1200" dirty="0"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правомерность повышении публичным акционерным обществом «Костромская сбытовая компания» платы за потребленную </a:t>
            </a:r>
            <a:r>
              <a:rPr lang="ru-RU" sz="1400" b="1" kern="1200" dirty="0" smtClean="0"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хозяйствующим субъектом электрическую </a:t>
            </a:r>
            <a:r>
              <a:rPr lang="ru-RU" sz="1400" b="1" kern="1200" dirty="0"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энергию в рамках реализации положений </a:t>
            </a:r>
            <a:r>
              <a:rPr lang="ru-RU" sz="1400" b="1" kern="1200" dirty="0" smtClean="0"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заключенного договора энергоснабжения. Заявителем по делу являлся арендатор объектов недвижимого имущества, осуществляющий </a:t>
            </a:r>
            <a:r>
              <a:rPr lang="ru-RU" sz="1400" b="1" kern="1200" dirty="0"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оплату ПАО «КСК» за </a:t>
            </a:r>
            <a:r>
              <a:rPr lang="ru-RU" sz="1400" b="1" kern="1200" dirty="0" smtClean="0"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потребленную электрическую энергию в соответствии с условиями договора аренды за потребителя (коммерческий банк, он же собственник указанного недвижимого имущества) по договору энергоснабжения. </a:t>
            </a: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400" b="1" u="sng" kern="1200" dirty="0" smtClean="0">
                <a:solidFill>
                  <a:srgbClr val="00808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Результат рассмотрения дела </a:t>
            </a:r>
            <a:r>
              <a:rPr lang="ru-RU" sz="14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- нарушений законодательства об энергоснабжении, антимонопольного законодательства по представленным в дело доказательствам в действиях ПАО «КСК» по установлению нерегулируемой цены на электрическую энергию по условиям заключенного договора не установлено, оснований для отнесения потребителя к тарифной группе «население и приравненные к нему потребители», применения </a:t>
            </a:r>
            <a:r>
              <a:rPr lang="ru-RU" sz="1400" b="1" kern="1200" dirty="0">
                <a:solidFill>
                  <a:srgbClr val="00808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регулируемой цены в </a:t>
            </a:r>
            <a:r>
              <a:rPr lang="ru-RU" sz="14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рамках указанного договора по представленной ПАО «КСК» информации также не установлено. </a:t>
            </a: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F25E2-B48B-4E9B-A13A-0514BC162B9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745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возбужденных делах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147248" cy="4857403"/>
          </a:xfrm>
        </p:spPr>
        <p:txBody>
          <a:bodyPr/>
          <a:lstStyle/>
          <a:p>
            <a:pPr indent="0" algn="just">
              <a:spcAft>
                <a:spcPts val="0"/>
              </a:spcAft>
              <a:buNone/>
            </a:pPr>
            <a:endParaRPr lang="ru-RU" sz="16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отношении ПАО «КСК» в 3 квартале 2017г. возбуждены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дела 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признакам</a:t>
            </a:r>
            <a:r>
              <a:rPr lang="ru-RU" sz="1600" b="1" dirty="0">
                <a:latin typeface="Times New Roman" panose="02020603050405020304" pitchFamily="18" charset="0"/>
                <a:ea typeface="SimSun" panose="02010600030101010101" pitchFamily="2" charset="-122"/>
              </a:rPr>
              <a:t> нарушения части 1 статьи 10 Закона о защите конкуренции, выразившегося в нарушении </a:t>
            </a:r>
            <a:r>
              <a:rPr lang="ru-RU" sz="1600" b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порядка </a:t>
            </a:r>
            <a:r>
              <a:rPr lang="ru-RU" sz="1600" b="1" dirty="0">
                <a:latin typeface="Times New Roman" panose="02020603050405020304" pitchFamily="18" charset="0"/>
                <a:ea typeface="SimSun" panose="02010600030101010101" pitchFamily="2" charset="-122"/>
              </a:rPr>
              <a:t>введения частичного ограничения потребления электрической энергии в отношении </a:t>
            </a:r>
            <a:r>
              <a:rPr lang="ru-RU" sz="1600" b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отношении</a:t>
            </a:r>
            <a:r>
              <a:rPr lang="ru-RU" sz="1600" b="1" dirty="0">
                <a:latin typeface="Times New Roman" panose="02020603050405020304" pitchFamily="18" charset="0"/>
                <a:ea typeface="SimSun" panose="02010600030101010101" pitchFamily="2" charset="-122"/>
              </a:rPr>
              <a:t> МУП «</a:t>
            </a:r>
            <a:r>
              <a:rPr lang="ru-RU" sz="1600" b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Коммунсервис</a:t>
            </a:r>
            <a:r>
              <a:rPr lang="ru-RU" sz="1600" b="1" dirty="0">
                <a:latin typeface="Times New Roman" panose="02020603050405020304" pitchFamily="18" charset="0"/>
                <a:ea typeface="SimSun" panose="02010600030101010101" pitchFamily="2" charset="-122"/>
              </a:rPr>
              <a:t>», результатом которого может явиться ущемление прав и законных интересов МУП «</a:t>
            </a:r>
            <a:r>
              <a:rPr lang="ru-RU" sz="1600" b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Коммунсервис</a:t>
            </a:r>
            <a:r>
              <a:rPr lang="ru-RU" sz="1600" b="1" dirty="0">
                <a:latin typeface="Times New Roman" panose="02020603050405020304" pitchFamily="18" charset="0"/>
                <a:ea typeface="SimSun" panose="02010600030101010101" pitchFamily="2" charset="-122"/>
              </a:rPr>
              <a:t>» и потребителей оказываемых предприятием коммунальных услуг по водоснабжению и водоотведению, добросовестно их </a:t>
            </a:r>
            <a:r>
              <a:rPr lang="ru-RU" sz="1600" b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оплачивающих;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 признакам нарушения части 1 статьи 10 Закона о защите конкуренции, выразившегося в нарушении порядка введения частичного ограничения потребления электрической энергии в отношении ООО «</a:t>
            </a:r>
            <a:r>
              <a:rPr lang="ru-RU" sz="16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Теплогазсервис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», результатом которого может явиться ущемление прав и законных интересов ООО «</a:t>
            </a:r>
            <a:r>
              <a:rPr lang="ru-RU" sz="16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Теплогазсервис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 и потребителей оказываемых предприятием коммунальных услуг по водоснабжению и водоотведению, добросовестно их оплачивающих.</a:t>
            </a:r>
          </a:p>
          <a:p>
            <a:pPr indent="450215" algn="just">
              <a:spcAft>
                <a:spcPts val="0"/>
              </a:spcAft>
            </a:pP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F25E2-B48B-4E9B-A13A-0514BC162B9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738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32810" cy="814735"/>
          </a:xfrm>
        </p:spPr>
        <p:txBody>
          <a:bodyPr/>
          <a:lstStyle/>
          <a:p>
            <a:r>
              <a:rPr lang="ru-RU" sz="1400" b="1" dirty="0"/>
              <a:t>Выявление и пресечение актов и действий (бездействия) </a:t>
            </a:r>
            <a:r>
              <a:rPr lang="ru-RU" sz="1400" b="1" dirty="0" smtClean="0"/>
              <a:t>органов власти, </a:t>
            </a:r>
            <a:r>
              <a:rPr lang="ru-RU" sz="1400" b="1" dirty="0"/>
              <a:t>органов местного </a:t>
            </a:r>
            <a:r>
              <a:rPr lang="ru-RU" sz="1400" b="1" dirty="0" smtClean="0"/>
              <a:t>самоуправления, </a:t>
            </a:r>
            <a:r>
              <a:rPr lang="ru-RU" sz="1400" b="1" dirty="0"/>
              <a:t>направленных на недопущение, ограничение, устранение конкуренции (статья 15 Закона о защите конкуренции)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147248" cy="5145435"/>
          </a:xfrm>
        </p:spPr>
        <p:txBody>
          <a:bodyPr/>
          <a:lstStyle/>
          <a:p>
            <a:pPr marL="0" lvl="0" indent="0" algn="ctr">
              <a:spcBef>
                <a:spcPct val="0"/>
              </a:spcBef>
              <a:buNone/>
            </a:pPr>
            <a:endParaRPr lang="ru-RU" sz="1600" b="1" kern="1200" dirty="0" smtClean="0">
              <a:solidFill>
                <a:srgbClr val="008080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r>
              <a:rPr lang="ru-RU" sz="1600" b="1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Костромское УФАС России</a:t>
            </a:r>
          </a:p>
          <a:p>
            <a:pPr marL="0" lvl="0" indent="0" algn="ctr">
              <a:spcBef>
                <a:spcPct val="0"/>
              </a:spcBef>
              <a:buNone/>
            </a:pPr>
            <a:r>
              <a:rPr lang="ru-RU" sz="1600" b="1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выдано предупреждение</a:t>
            </a:r>
            <a:endParaRPr lang="ru-RU" sz="1500" b="1" kern="1200" dirty="0">
              <a:solidFill>
                <a:srgbClr val="00808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endParaRPr lang="ru-RU" sz="1500" b="1" u="sng" kern="1200" dirty="0">
              <a:solidFill>
                <a:srgbClr val="00808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500" b="1" u="sng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Квалификация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 – признаки нарушения части 1 статьи 15 Закона о защите конкуренции.</a:t>
            </a: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500" b="1" u="sng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Предупреждение выдано:</a:t>
            </a:r>
            <a:r>
              <a:rPr lang="ru-RU" sz="1500" b="1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Администрации городского поселения город </a:t>
            </a:r>
            <a:r>
              <a:rPr lang="ru-RU" sz="1500" b="1" kern="1200" dirty="0" err="1">
                <a:latin typeface="Times New Roman" panose="02020603050405020304" pitchFamily="18" charset="0"/>
                <a:cs typeface="Arial" panose="020B0604020202020204" pitchFamily="34" charset="0"/>
              </a:rPr>
              <a:t>Нея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 муниципального района город </a:t>
            </a:r>
            <a:r>
              <a:rPr lang="ru-RU" sz="1500" b="1" kern="1200" dirty="0" err="1">
                <a:latin typeface="Times New Roman" panose="02020603050405020304" pitchFamily="18" charset="0"/>
                <a:cs typeface="Arial" panose="020B0604020202020204" pitchFamily="34" charset="0"/>
              </a:rPr>
              <a:t>Нея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ru-RU" sz="1500" b="1" kern="1200" dirty="0" err="1">
                <a:latin typeface="Times New Roman" panose="02020603050405020304" pitchFamily="18" charset="0"/>
                <a:cs typeface="Arial" panose="020B0604020202020204" pitchFamily="34" charset="0"/>
              </a:rPr>
              <a:t>Нейский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 район Костромской области </a:t>
            </a: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500" b="1" u="sng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Признаки нарушения выразились в 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– передаче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по договору аренды прав на муниципальное имущество </a:t>
            </a:r>
            <a:r>
              <a:rPr lang="ru-RU" sz="1500" b="1" i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сетей канализации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с нарушением требований, предусмотренных положениями частей 1, 3, 6 статьи 41.1 Федерального закона от 07.12.2011 № 416-ФЗ «О водоснабжении и водоотведении», части 1 статьи 13 Федерального закона от 21.07.2005 № 115-ФЗ </a:t>
            </a:r>
            <a:r>
              <a:rPr lang="ru-RU" sz="1500" b="1" i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«О </a:t>
            </a:r>
            <a:r>
              <a:rPr lang="ru-RU" sz="1500" b="1" i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концессионных </a:t>
            </a:r>
            <a:r>
              <a:rPr lang="ru-RU" sz="1500" b="1" i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соглашениях»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, выдано предупреждение о прекращении действий (бездействия), которые содержат признаки нарушения антимонопольного законодательства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500" b="1" u="sng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Существо </a:t>
            </a:r>
            <a:r>
              <a:rPr lang="ru-RU" sz="1500" b="1" u="sng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дела: </a:t>
            </a:r>
            <a:r>
              <a:rPr lang="ru-RU" sz="1500" b="1" kern="1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по обстоятельствам дела фактически 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сети переданы по договору на срок более одного месяца без проведение конкурса</a:t>
            </a:r>
            <a:r>
              <a:rPr lang="ru-RU" sz="1500" b="1" i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sz="1500" b="1" kern="1200" dirty="0" smtClean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500" b="1" u="sng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Срок </a:t>
            </a:r>
            <a:r>
              <a:rPr lang="ru-RU" sz="1500" b="1" u="sng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исполнения предупреждения </a:t>
            </a:r>
            <a:r>
              <a:rPr lang="ru-RU" sz="1500" b="1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ru-RU" sz="15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согласно представленной информации предупреждение выполнено.</a:t>
            </a:r>
          </a:p>
          <a:p>
            <a:pPr marL="0" lvl="0" indent="0" algn="just">
              <a:spcBef>
                <a:spcPct val="0"/>
              </a:spcBef>
              <a:buNone/>
            </a:pPr>
            <a:endParaRPr lang="ru-RU" sz="1500" b="1" i="1" u="sng" kern="1200" dirty="0" smtClean="0">
              <a:solidFill>
                <a:schemeClr val="accent2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500" b="1" i="1" kern="1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В соответствии с Законом о защите конкуренции при выполнении предупреждения антимонопольное дело по установленным признакам не возбуждается. </a:t>
            </a:r>
            <a:endParaRPr lang="ru-RU" sz="1500" b="1" i="1" kern="1200" dirty="0">
              <a:solidFill>
                <a:schemeClr val="accent2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F25E2-B48B-4E9B-A13A-0514BC162B9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662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F25E2-B48B-4E9B-A13A-0514BC162B9B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11560" y="44624"/>
            <a:ext cx="8075240" cy="6081539"/>
          </a:xfrm>
        </p:spPr>
        <p:txBody>
          <a:bodyPr/>
          <a:lstStyle/>
          <a:p>
            <a:pPr marL="0" lvl="0" indent="0" algn="ctr">
              <a:spcBef>
                <a:spcPct val="0"/>
              </a:spcBef>
              <a:buNone/>
            </a:pPr>
            <a:r>
              <a:rPr lang="ru-RU" sz="1600" b="1" kern="1200" dirty="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Соблюдение антимонопольных требований к торгам, запросу котировок цен на товары (статья 17 Закона о защите конкуренции</a:t>
            </a:r>
            <a:r>
              <a:rPr lang="ru-RU" sz="1600" b="1" kern="1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marL="0" lvl="0" indent="0" algn="ctr">
              <a:spcBef>
                <a:spcPct val="0"/>
              </a:spcBef>
              <a:buNone/>
            </a:pPr>
            <a:endParaRPr lang="ru-RU" sz="1600" b="1" kern="1200" dirty="0" smtClean="0">
              <a:solidFill>
                <a:srgbClr val="00808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endParaRPr lang="ru-RU" sz="1600" b="1" kern="1200" dirty="0">
              <a:solidFill>
                <a:srgbClr val="00808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endParaRPr lang="ru-RU" sz="1600" b="1" kern="1200" dirty="0" smtClean="0">
              <a:solidFill>
                <a:srgbClr val="00808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r>
              <a:rPr lang="ru-RU" sz="16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Костромское </a:t>
            </a:r>
            <a:r>
              <a:rPr lang="ru-RU" sz="1600" b="1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УФАС России</a:t>
            </a:r>
          </a:p>
          <a:p>
            <a:pPr marL="0" lvl="0" indent="0" algn="ctr">
              <a:spcBef>
                <a:spcPct val="0"/>
              </a:spcBef>
              <a:buNone/>
            </a:pPr>
            <a:r>
              <a:rPr lang="ru-RU" sz="1600" b="1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дело № </a:t>
            </a:r>
            <a:r>
              <a:rPr lang="ru-RU" sz="16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04-26/1349, </a:t>
            </a:r>
            <a:r>
              <a:rPr lang="ru-RU" sz="1600" b="1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принято решение о прекращении рассмотрения </a:t>
            </a:r>
            <a:r>
              <a:rPr lang="ru-RU" sz="16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дела</a:t>
            </a:r>
          </a:p>
          <a:p>
            <a:pPr marL="0" lvl="0" indent="0" algn="ctr">
              <a:spcBef>
                <a:spcPct val="0"/>
              </a:spcBef>
              <a:buNone/>
            </a:pPr>
            <a:endParaRPr lang="ru-RU" sz="1600" b="1" kern="1200" dirty="0">
              <a:solidFill>
                <a:srgbClr val="00808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500" b="1" u="sng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Квалификация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признаки нарушения части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1 статьи 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17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Закона о защите конкуренции.</a:t>
            </a: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500" b="1" u="sng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Ответчик:</a:t>
            </a:r>
            <a:r>
              <a:rPr lang="ru-RU" sz="15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Администрации городского округа город Кострома </a:t>
            </a:r>
            <a:endParaRPr lang="ru-RU" sz="1500" b="1" kern="1200" dirty="0" smtClean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500" b="1" u="sng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Признаки нарушения на дату возбуждения дела выражались в 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– установлении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в извещениях о проведении 17.04.2017г., 21.04.2017 г. конкурсов на право заключения договоров на организацию ярмарок на территории г. Костромы 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положениями п. п. 11.1-11.5 критериев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определения победителя конкурсов, в конкурсной документации о проведении 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17.04.2017 г., 21.04.2017 г., конкурсов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на прав заключения  договоров на организацию ярмарок на территории г. Костромы 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таблицей 3 значимости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указанных критериев, которые приводят или могут привести к ограничению конкуренции и (или) созданию преимущественных условий для каких-либо участников конкурса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sz="1500" b="1" u="sng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Существо дела: </a:t>
            </a:r>
            <a:r>
              <a:rPr lang="ru-RU" sz="1500" b="1" kern="1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в рамках </a:t>
            </a:r>
            <a:r>
              <a:rPr lang="ru-RU" sz="1500" b="1" kern="1200" dirty="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рассмотрения дела </a:t>
            </a:r>
            <a:r>
              <a:rPr lang="ru-RU" sz="1500" b="1" kern="1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проверялось соответствие установленная бальной системы </a:t>
            </a:r>
            <a:r>
              <a:rPr lang="ru-RU" sz="1500" b="1" kern="1200" dirty="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для определения победителя </a:t>
            </a:r>
            <a:r>
              <a:rPr lang="ru-RU" sz="1500" b="1" kern="1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конкурсов законодательству, в </a:t>
            </a:r>
            <a:r>
              <a:rPr lang="ru-RU" sz="1500" b="1" kern="12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т.ч</a:t>
            </a:r>
            <a:r>
              <a:rPr lang="ru-RU" sz="1500" b="1" kern="1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. Закону о защите конкуренции.</a:t>
            </a:r>
            <a:endParaRPr lang="ru-RU" sz="1500" b="1" kern="12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500" b="1" u="sng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Результат </a:t>
            </a:r>
            <a:r>
              <a:rPr lang="ru-RU" sz="1500" b="1" u="sng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рассмотрения дела - </a:t>
            </a:r>
            <a:r>
              <a:rPr lang="ru-RU" sz="1500" b="1" u="sng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нарушений законодательства, в т. ч. антимонопольного, ограничения конкуренции по </a:t>
            </a:r>
            <a:r>
              <a:rPr lang="ru-RU" sz="1500" b="1" u="sng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представленным в дело доказательствам не установлено.</a:t>
            </a:r>
          </a:p>
        </p:txBody>
      </p:sp>
    </p:spTree>
    <p:extLst>
      <p:ext uri="{BB962C8B-B14F-4D97-AF65-F5344CB8AC3E}">
        <p14:creationId xmlns:p14="http://schemas.microsoft.com/office/powerpoint/2010/main" val="938606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F25E2-B48B-4E9B-A13A-0514BC162B9B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11560" y="44624"/>
            <a:ext cx="8075240" cy="6081539"/>
          </a:xfrm>
        </p:spPr>
        <p:txBody>
          <a:bodyPr/>
          <a:lstStyle/>
          <a:p>
            <a:pPr marL="0" lvl="0" indent="0" algn="ctr">
              <a:spcBef>
                <a:spcPct val="0"/>
              </a:spcBef>
              <a:buNone/>
            </a:pPr>
            <a:r>
              <a:rPr lang="ru-RU" sz="1600" b="1" kern="1200" dirty="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Соблюдение антимонопольных требований к торгам, запросу котировок цен на товары (статья 17 Закона о защите конкуренции</a:t>
            </a:r>
            <a:r>
              <a:rPr lang="ru-RU" sz="1600" b="1" kern="1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marL="0" lvl="0" indent="0" algn="ctr">
              <a:spcBef>
                <a:spcPct val="0"/>
              </a:spcBef>
              <a:buNone/>
            </a:pPr>
            <a:endParaRPr lang="ru-RU" sz="1600" b="1" kern="1200" dirty="0" smtClean="0">
              <a:solidFill>
                <a:srgbClr val="00808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endParaRPr lang="ru-RU" sz="1600" b="1" kern="1200" dirty="0" smtClean="0">
              <a:solidFill>
                <a:srgbClr val="00808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r>
              <a:rPr lang="ru-RU" sz="16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Костромское </a:t>
            </a:r>
            <a:r>
              <a:rPr lang="ru-RU" sz="1600" b="1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УФАС России</a:t>
            </a:r>
          </a:p>
          <a:p>
            <a:pPr marL="0" lvl="0" indent="0" algn="ctr">
              <a:spcBef>
                <a:spcPct val="0"/>
              </a:spcBef>
              <a:buNone/>
            </a:pPr>
            <a:r>
              <a:rPr lang="ru-RU" sz="1600" b="1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дело № </a:t>
            </a:r>
            <a:r>
              <a:rPr lang="ru-RU" sz="16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04-28/1351</a:t>
            </a:r>
            <a:r>
              <a:rPr lang="ru-RU" sz="1600" b="1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признано нарушение Закона о защите конкуренции</a:t>
            </a:r>
          </a:p>
          <a:p>
            <a:pPr marL="0" lvl="0" indent="0" algn="ctr">
              <a:spcBef>
                <a:spcPct val="0"/>
              </a:spcBef>
              <a:buNone/>
            </a:pPr>
            <a:endParaRPr lang="ru-RU" sz="1600" b="1" kern="1200" dirty="0">
              <a:solidFill>
                <a:srgbClr val="00808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500" b="1" u="sng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Квалификация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 –нарушение пункта 2 части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1 статьи 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17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Закона о защите конкуренции.</a:t>
            </a: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500" b="1" u="sng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Ответчик:</a:t>
            </a:r>
            <a:r>
              <a:rPr lang="ru-RU" sz="15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ОГБУ «Заволжский дом-интернат для престарелых и 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инвалидов»</a:t>
            </a: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500" b="1" u="sng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Признано нарушение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 – нарушение пункта 2 части 1 статьи 17 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Закона о защите конкуренции,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выразившееся в </a:t>
            </a:r>
            <a:r>
              <a:rPr lang="ru-RU" sz="1500" b="1" i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размещении аукционной документации и извещения </a:t>
            </a:r>
            <a:r>
              <a:rPr lang="ru-RU" sz="1500" b="1" i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о </a:t>
            </a:r>
            <a:r>
              <a:rPr lang="ru-RU" sz="1500" b="1" i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проведении открытого аукциона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в отношении объекта – 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части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нежилого помещения </a:t>
            </a:r>
            <a:r>
              <a:rPr lang="ru-RU" sz="1500" b="1" i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с </a:t>
            </a:r>
            <a:r>
              <a:rPr lang="ru-RU" sz="1500" b="1" i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нарушением сроков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предусмотренных пунктом 103 Правил проведения конкурсов или аукционов на право заключения договоров аренды, договоров безвозмездного пользования, договоров доверительного управления имуществом, иных договоров, предусматривающих переход прав в отношении государственного или муниципального имущества, утвержденных Приказом ФАС России от 10.02.2010 № 67, что привело или могло привести к недопущению, ограничению или устранению конкуренции.</a:t>
            </a:r>
            <a:endParaRPr lang="ru-RU" sz="1500" b="1" kern="1200" dirty="0" smtClean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500" b="1" u="sng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Существо дела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действия ответчика по делу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по утверждению документации об аукционе, по размещению аукционной документации и извещения о проведении открытого аукциона, предусматривающих сроки подачи заявок на участие в аукционе, составляющие менее 20 дней, предусмотренных Правилами, комиссия по рассмотрению дела признала незаконными, поскольку они создают участнику торгов преимущественные условия участия в торгах, в том числе путем доступа к информации.</a:t>
            </a:r>
          </a:p>
          <a:p>
            <a:pPr marL="0" lvl="0" indent="0" algn="just">
              <a:spcBef>
                <a:spcPct val="0"/>
              </a:spcBef>
              <a:buNone/>
            </a:pPr>
            <a:endParaRPr lang="ru-RU" sz="1500" b="1" u="sng" kern="1200" dirty="0">
              <a:solidFill>
                <a:srgbClr val="00808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430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F25E2-B48B-4E9B-A13A-0514BC162B9B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11560" y="44624"/>
            <a:ext cx="8075240" cy="6081539"/>
          </a:xfrm>
        </p:spPr>
        <p:txBody>
          <a:bodyPr/>
          <a:lstStyle/>
          <a:p>
            <a:pPr marL="0" lvl="0" indent="0" algn="ctr">
              <a:spcBef>
                <a:spcPct val="0"/>
              </a:spcBef>
              <a:buNone/>
            </a:pPr>
            <a:r>
              <a:rPr lang="ru-RU" sz="1600" b="1" kern="1200" dirty="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Особенности порядка заключения договоров в отношении государственного и муниципального имущества (статья </a:t>
            </a:r>
            <a:r>
              <a:rPr lang="ru-RU" sz="1600" b="1" kern="1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17.1 </a:t>
            </a:r>
            <a:r>
              <a:rPr lang="ru-RU" sz="1600" b="1" kern="1200" dirty="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Закона о защите конкуренции)</a:t>
            </a:r>
            <a:endParaRPr lang="ru-RU" sz="1600" b="1" kern="1200" dirty="0" smtClean="0">
              <a:solidFill>
                <a:srgbClr val="00808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endParaRPr lang="ru-RU" sz="1600" b="1" kern="1200" dirty="0" smtClean="0">
              <a:solidFill>
                <a:srgbClr val="00808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endParaRPr lang="en-US" sz="1600" b="1" kern="1200" dirty="0" smtClean="0">
              <a:solidFill>
                <a:srgbClr val="00808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r>
              <a:rPr lang="ru-RU" sz="16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Костромское </a:t>
            </a:r>
            <a:r>
              <a:rPr lang="ru-RU" sz="1600" b="1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УФАС России</a:t>
            </a:r>
          </a:p>
          <a:p>
            <a:pPr marL="0" lvl="0" indent="0" algn="ctr">
              <a:spcBef>
                <a:spcPct val="0"/>
              </a:spcBef>
              <a:buNone/>
            </a:pPr>
            <a:r>
              <a:rPr lang="ru-RU" sz="1600" b="1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дело № </a:t>
            </a:r>
            <a:r>
              <a:rPr lang="ru-RU" sz="16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04-</a:t>
            </a:r>
            <a:r>
              <a:rPr lang="en-US" sz="16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12</a:t>
            </a:r>
            <a:r>
              <a:rPr lang="ru-RU" sz="16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/13</a:t>
            </a:r>
            <a:r>
              <a:rPr lang="en-US" sz="16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35</a:t>
            </a:r>
            <a:r>
              <a:rPr lang="ru-RU" sz="16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1600" b="1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признано нарушение Закона о защите конкуренции</a:t>
            </a:r>
          </a:p>
          <a:p>
            <a:pPr marL="0" lvl="0" indent="0" algn="ctr">
              <a:spcBef>
                <a:spcPct val="0"/>
              </a:spcBef>
              <a:buNone/>
            </a:pPr>
            <a:endParaRPr lang="ru-RU" sz="1600" b="1" kern="1200" dirty="0">
              <a:solidFill>
                <a:srgbClr val="00808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500" b="1" u="sng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Квалификация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– нарушение частей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1, 3 статьи 17.1 Закона о защите конкуренции.</a:t>
            </a: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500" b="1" u="sng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Ответчик:</a:t>
            </a:r>
            <a:r>
              <a:rPr lang="ru-RU" sz="15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муниципальное предприятие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города Костромы «Городские ритуальные услуги» </a:t>
            </a:r>
            <a:r>
              <a:rPr lang="ru-RU" sz="1500" b="1" u="sng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Признано нарушение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 – частей 1, 3 статьи 17.1 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Закона о защите конкуренции,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выразившегося в передаче 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хозяйствующему субъекту по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договору хранения  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от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20.03.2015 года муниципального имущества 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без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проведения конкурса, что привело (могло) привести к недопущению, ограничению или устранению конкуренции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500" b="1" u="sng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Существо дела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ходе рассмотрения дела исходя из представленных доказательств, комиссия по рассмотрению дела пришла к выводу о том, что МП города Костромы «Городские ритуальные услуги» в нарушение требований статьи 17.1 Федерального закона от 26.07.2006 г. №135-ФЗ «О защите конкуренции» фактически 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по договору хранения передало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в пользование 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хозяйствующему субъекту муниципальное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имущество без проведения торгов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lvl="0" indent="0" algn="just">
              <a:spcBef>
                <a:spcPct val="0"/>
              </a:spcBef>
              <a:buNone/>
            </a:pPr>
            <a:endParaRPr lang="ru-RU" sz="1500" b="1" i="1" kern="1200" dirty="0" smtClean="0">
              <a:solidFill>
                <a:schemeClr val="accent2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500" b="1" i="1" kern="1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По общему правилу Закона о защите конкуренции заключение любых договоров, которые  предусматривают </a:t>
            </a:r>
            <a:r>
              <a:rPr lang="ru-RU" sz="1500" b="1" i="1" kern="1200" dirty="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переход прав владения и (или) пользования в отношении государственного или муниципального имущества, </a:t>
            </a:r>
            <a:r>
              <a:rPr lang="ru-RU" sz="1500" b="1" i="1" kern="1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может </a:t>
            </a:r>
            <a:r>
              <a:rPr lang="ru-RU" sz="1500" b="1" i="1" kern="1200" dirty="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быть осуществлено только по результатам проведения конкурсов или аукционов на право заключения этих </a:t>
            </a:r>
            <a:r>
              <a:rPr lang="ru-RU" sz="1500" b="1" i="1" kern="1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договоров.</a:t>
            </a:r>
            <a:endParaRPr lang="ru-RU" sz="1500" b="1" i="1" kern="1200" dirty="0">
              <a:solidFill>
                <a:schemeClr val="accent2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endParaRPr lang="ru-RU" sz="1500" b="1" i="1" u="sng" kern="1200" dirty="0">
              <a:solidFill>
                <a:srgbClr val="00808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007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F25E2-B48B-4E9B-A13A-0514BC162B9B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11560" y="44624"/>
            <a:ext cx="8075240" cy="6081539"/>
          </a:xfrm>
        </p:spPr>
        <p:txBody>
          <a:bodyPr/>
          <a:lstStyle/>
          <a:p>
            <a:pPr marL="0" lvl="0" indent="0" algn="just">
              <a:spcBef>
                <a:spcPct val="0"/>
              </a:spcBef>
              <a:buNone/>
            </a:pPr>
            <a:r>
              <a:rPr lang="ru-RU" sz="1100" b="1" kern="1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Соблюдение </a:t>
            </a:r>
            <a:r>
              <a:rPr lang="ru-RU" sz="1100" b="1" kern="1200" dirty="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требований законодательства Российской Федерации при организации и проведении торгов, заключении договоров по результатам торгов или в случае, если торги, проведение которых является обязательным в соответствии с законодательством Российской Федерации, признаны несостоявшимися (Статья </a:t>
            </a:r>
            <a:r>
              <a:rPr lang="ru-RU" sz="1100" b="1" kern="1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18.1 </a:t>
            </a:r>
            <a:r>
              <a:rPr lang="ru-RU" sz="1100" b="1" kern="1200" dirty="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Закона о защите конкуренции)</a:t>
            </a:r>
            <a:endParaRPr lang="ru-RU" sz="1100" b="1" kern="1200" dirty="0" smtClean="0">
              <a:solidFill>
                <a:srgbClr val="00808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endParaRPr lang="ru-RU" sz="1600" b="1" kern="1200" dirty="0" smtClean="0">
              <a:solidFill>
                <a:srgbClr val="00808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endParaRPr lang="ru-RU" sz="1600" b="1" kern="1200" dirty="0">
              <a:solidFill>
                <a:srgbClr val="00808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r>
              <a:rPr lang="ru-RU" sz="16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Костромское </a:t>
            </a:r>
            <a:r>
              <a:rPr lang="ru-RU" sz="1600" b="1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УФАС России</a:t>
            </a:r>
          </a:p>
          <a:p>
            <a:pPr marL="0" lvl="0" indent="0" algn="ctr">
              <a:spcBef>
                <a:spcPct val="0"/>
              </a:spcBef>
              <a:buNone/>
            </a:pPr>
            <a:r>
              <a:rPr lang="ru-RU" sz="16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рассмотрено 3 жалобы</a:t>
            </a:r>
            <a:endParaRPr lang="ru-RU" sz="1600" b="1" kern="1200" dirty="0">
              <a:solidFill>
                <a:srgbClr val="00808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500" b="1" u="sng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Результат рассмотрения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 – жалобы признаны необоснованными</a:t>
            </a:r>
            <a:endParaRPr lang="ru-RU" sz="1500" b="1" kern="12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500" b="1" u="sng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Ответчики:</a:t>
            </a:r>
            <a:r>
              <a:rPr lang="ru-RU" sz="15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организаторы торгов: 2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хозяйствующих субъекта и 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департамент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топливно-энергетического комплекса и жилищно-коммунального хозяйства Костромской области </a:t>
            </a:r>
            <a:endParaRPr lang="ru-RU" sz="1500" b="1" kern="1200" dirty="0" smtClean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500" b="1" u="sng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Существо дела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рамках рассмотрения 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жалоб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антимонопольным органом установлено, что при проведении 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торгов организатор торгов не </a:t>
            </a:r>
            <a:r>
              <a:rPr lang="ru-RU" sz="1500" b="1" kern="1200" dirty="0">
                <a:latin typeface="Times New Roman" panose="02020603050405020304" pitchFamily="18" charset="0"/>
                <a:cs typeface="Arial" panose="020B0604020202020204" pitchFamily="34" charset="0"/>
              </a:rPr>
              <a:t>нарушил </a:t>
            </a:r>
            <a:r>
              <a:rPr lang="ru-RU" sz="1500" b="1" kern="12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действующего законодательства.</a:t>
            </a: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5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ru-RU" sz="13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ru-RU" sz="1300" b="1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ходе рассмотрения </a:t>
            </a:r>
            <a:r>
              <a:rPr lang="ru-RU" sz="13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дела 04-32/1355 при реализации арестованного имущества организатором торгов нарушений по содержанию и порядку размещения извещения о проведении торгов,  доказательств нарушения прав заявителя и  </a:t>
            </a:r>
            <a:r>
              <a:rPr lang="ru-RU" sz="1300" b="1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потенциальных участников рассматриваемых торгов </a:t>
            </a:r>
            <a:r>
              <a:rPr lang="ru-RU" sz="13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не установлено;</a:t>
            </a: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300" b="1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-в ходе рассмотрения дела </a:t>
            </a:r>
            <a:r>
              <a:rPr lang="ru-RU" sz="13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04-33/1356 в действиях департамента ТЭК и ЖКХ </a:t>
            </a:r>
            <a:r>
              <a:rPr lang="ru-RU" sz="1300" b="1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Костромской области </a:t>
            </a:r>
            <a:r>
              <a:rPr lang="ru-RU" sz="13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по отказу </a:t>
            </a:r>
            <a:r>
              <a:rPr lang="ru-RU" sz="1300" b="1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во включении </a:t>
            </a:r>
            <a:r>
              <a:rPr lang="ru-RU" sz="13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заявителя по делу в </a:t>
            </a:r>
            <a:r>
              <a:rPr lang="ru-RU" sz="1300" b="1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реестр квалифицированных подрядных организации на выполнение работ по капитальному ремонту общего имущества в многоквартирных </a:t>
            </a:r>
            <a:r>
              <a:rPr lang="ru-RU" sz="13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домах нарушений </a:t>
            </a:r>
            <a:r>
              <a:rPr lang="ru-RU" sz="1300" b="1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требований действующего законодательства, в том числе Постановления Правительства Российской Федерации от 01.07.2016 № </a:t>
            </a:r>
            <a:r>
              <a:rPr lang="ru-RU" sz="13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615, не установлено, заявителем не представлены в департамент документы в соответствии с требованиями указанного Постановления Правительства РФ;</a:t>
            </a: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300" b="1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-в ходе рассмотрения дела </a:t>
            </a:r>
            <a:r>
              <a:rPr lang="ru-RU" sz="13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04-31/1354 </a:t>
            </a:r>
            <a:r>
              <a:rPr lang="ru-RU" sz="1300" b="1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в рамках рассмотрения указанной жалобы антимонопольным органом установлено, что при проведении открытого аукциона на право заключения договора субаренды </a:t>
            </a:r>
            <a:r>
              <a:rPr lang="ru-RU" sz="13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части </a:t>
            </a:r>
            <a:r>
              <a:rPr lang="ru-RU" sz="1300" b="1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нежилого </a:t>
            </a:r>
            <a:r>
              <a:rPr lang="ru-RU" sz="13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помещения, являющегося </a:t>
            </a:r>
            <a:r>
              <a:rPr lang="ru-RU" sz="1300" b="1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частью объекта культурного </a:t>
            </a:r>
            <a:r>
              <a:rPr lang="ru-RU" sz="13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наследия, </a:t>
            </a:r>
            <a:r>
              <a:rPr lang="ru-RU" sz="1300" b="1" kern="1200" dirty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организатор торгов не нарушил порядок организации и проведения торгов, утвержденные законодательством</a:t>
            </a:r>
            <a:r>
              <a:rPr lang="ru-RU" sz="1300" b="1" kern="1200" dirty="0" smtClean="0">
                <a:solidFill>
                  <a:srgbClr val="00808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1300" b="1" kern="1200" dirty="0">
              <a:solidFill>
                <a:srgbClr val="00808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77586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26210</TotalTime>
  <Words>1592</Words>
  <Application>Microsoft Office PowerPoint</Application>
  <PresentationFormat>Экран (4:3)</PresentationFormat>
  <Paragraphs>106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MS PGothic</vt:lpstr>
      <vt:lpstr>SimSun</vt:lpstr>
      <vt:lpstr>Arial</vt:lpstr>
      <vt:lpstr>Times New Roman</vt:lpstr>
      <vt:lpstr>Оформление по умолчанию</vt:lpstr>
      <vt:lpstr>Презентация PowerPoint</vt:lpstr>
      <vt:lpstr>Практика выявления и пресечения нарушений Закона о защите конкуренции</vt:lpstr>
      <vt:lpstr>Практика выявления и пресечения нарушений Закона о защите конкуренции в виде злоупотребления хозяйствующих субъектов доминирующим положением на рынке (статья 10)</vt:lpstr>
      <vt:lpstr>Информация о возбужденных делах</vt:lpstr>
      <vt:lpstr>Выявление и пресечение актов и действий (бездействия) органов власти, органов местного самоуправления, направленных на недопущение, ограничение, устранение конкуренции (статья 15 Закона о защите конкуренции)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Самолысов Павел Валерьевич</dc:creator>
  <cp:lastModifiedBy>Марина Радаева</cp:lastModifiedBy>
  <cp:revision>555</cp:revision>
  <cp:lastPrinted>2017-10-04T11:17:09Z</cp:lastPrinted>
  <dcterms:created xsi:type="dcterms:W3CDTF">2011-08-24T07:02:51Z</dcterms:created>
  <dcterms:modified xsi:type="dcterms:W3CDTF">2017-10-04T11:19:43Z</dcterms:modified>
</cp:coreProperties>
</file>